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0" r:id="rId5"/>
    <p:sldId id="292" r:id="rId6"/>
    <p:sldId id="293" r:id="rId7"/>
    <p:sldId id="276" r:id="rId8"/>
    <p:sldId id="291" r:id="rId9"/>
    <p:sldId id="303" r:id="rId10"/>
    <p:sldId id="304" r:id="rId11"/>
    <p:sldId id="305" r:id="rId12"/>
    <p:sldId id="306" r:id="rId13"/>
    <p:sldId id="294" r:id="rId14"/>
    <p:sldId id="307" r:id="rId15"/>
    <p:sldId id="310" r:id="rId16"/>
    <p:sldId id="311" r:id="rId17"/>
    <p:sldId id="312" r:id="rId18"/>
    <p:sldId id="313" r:id="rId19"/>
    <p:sldId id="324" r:id="rId20"/>
    <p:sldId id="315" r:id="rId21"/>
    <p:sldId id="314" r:id="rId22"/>
    <p:sldId id="321" r:id="rId23"/>
    <p:sldId id="309" r:id="rId24"/>
    <p:sldId id="316" r:id="rId25"/>
    <p:sldId id="318" r:id="rId26"/>
    <p:sldId id="319" r:id="rId27"/>
    <p:sldId id="320" r:id="rId28"/>
    <p:sldId id="322" r:id="rId29"/>
    <p:sldId id="323" r:id="rId30"/>
    <p:sldId id="308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8FA971"/>
    <a:srgbClr val="1C4C3C"/>
    <a:srgbClr val="F1EAE0"/>
    <a:srgbClr val="9F792F"/>
    <a:srgbClr val="785029"/>
    <a:srgbClr val="E3CEB2"/>
    <a:srgbClr val="648260"/>
    <a:srgbClr val="A49B37"/>
    <a:srgbClr val="006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BCA75-7B5E-4F9B-A579-F61E2B43AE0D}" v="297" dt="2023-05-20T03:03:07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79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84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4411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  <p:sldLayoutId id="214748366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896112"/>
            <a:ext cx="6611112" cy="1453896"/>
          </a:xfrm>
        </p:spPr>
        <p:txBody>
          <a:bodyPr anchor="b">
            <a:normAutofit/>
          </a:bodyPr>
          <a:lstStyle/>
          <a:p>
            <a:r>
              <a:rPr lang="en-US" sz="3800" b="0" i="0">
                <a:effectLst/>
              </a:rPr>
              <a:t>Wireless Insecurity: Breaking the Barrier to Entry</a:t>
            </a:r>
            <a:endParaRPr lang="en-US" sz="380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90ED903-E1DE-35E0-AE0E-29EF61FE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730884"/>
            <a:ext cx="4069080" cy="1901952"/>
          </a:xfrm>
        </p:spPr>
        <p:txBody>
          <a:bodyPr>
            <a:normAutofit/>
          </a:bodyPr>
          <a:lstStyle/>
          <a:p>
            <a:r>
              <a:rPr lang="en-US" dirty="0"/>
              <a:t>Ben Eldritch</a:t>
            </a:r>
          </a:p>
        </p:txBody>
      </p:sp>
      <p:pic>
        <p:nvPicPr>
          <p:cNvPr id="1038" name="Picture 14" descr="Why You Should Avoid Public WiFi | Keeper Security">
            <a:extLst>
              <a:ext uri="{FF2B5EF4-FFF2-40B4-BE49-F238E27FC236}">
                <a16:creationId xmlns:a16="http://schemas.microsoft.com/office/drawing/2014/main" id="{C63CDF12-B416-3498-9A73-7557577C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15960"/>
          <a:stretch/>
        </p:blipFill>
        <p:spPr bwMode="auto">
          <a:xfrm>
            <a:off x="20" y="3557016"/>
            <a:ext cx="1219198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7EF738-5AFD-539D-3969-2E5DB4AD1A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</a:t>
            </a: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pic>
        <p:nvPicPr>
          <p:cNvPr id="24" name="Picture 2" descr="BSides Roanoke | Roanoke BSides is a community supported information  security event based out of Roanoke, Virginia. It's primarily supported  from the Roanoke InfoSec Exchange (RISE), Noke Codes, and Virginia Western  Community">
            <a:extLst>
              <a:ext uri="{FF2B5EF4-FFF2-40B4-BE49-F238E27FC236}">
                <a16:creationId xmlns:a16="http://schemas.microsoft.com/office/drawing/2014/main" id="{CD411559-0B2E-55D7-13B8-F2BB09C6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739" y="0"/>
            <a:ext cx="3585261" cy="203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2F22-74B6-562C-F8BC-4ECCC8B6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183" y="3916525"/>
            <a:ext cx="3236976" cy="6951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Don’t use it.</a:t>
            </a:r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3529" y="6181344"/>
            <a:ext cx="807174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5124" name="Picture 4" descr="Typical Wi-Fi attacks">
            <a:extLst>
              <a:ext uri="{FF2B5EF4-FFF2-40B4-BE49-F238E27FC236}">
                <a16:creationId xmlns:a16="http://schemas.microsoft.com/office/drawing/2014/main" id="{206A2B59-7AE6-DAC0-414D-70CABC2FA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"/>
          <a:stretch/>
        </p:blipFill>
        <p:spPr bwMode="auto">
          <a:xfrm>
            <a:off x="5990253" y="257565"/>
            <a:ext cx="5220837" cy="61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ACE14A3-5FC3-4169-BB62-0433011B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5746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60754" y="3895926"/>
            <a:ext cx="2070492" cy="1042416"/>
          </a:xfrm>
        </p:spPr>
        <p:txBody>
          <a:bodyPr/>
          <a:lstStyle/>
          <a:p>
            <a:pPr algn="ctr"/>
            <a:r>
              <a:rPr lang="en-US" dirty="0"/>
              <a:t>SSID: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2073" y="4957048"/>
            <a:ext cx="6207853" cy="1187553"/>
          </a:xfrm>
        </p:spPr>
        <p:txBody>
          <a:bodyPr/>
          <a:lstStyle/>
          <a:p>
            <a:pPr algn="ctr"/>
            <a:r>
              <a:rPr lang="en-US" sz="4000" dirty="0" err="1"/>
              <a:t>TheLANBeforeTimeLand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12" name="Picture Placeholder 11" descr="Abstract background of green mesh and nodes">
            <a:extLst>
              <a:ext uri="{FF2B5EF4-FFF2-40B4-BE49-F238E27FC236}">
                <a16:creationId xmlns:a16="http://schemas.microsoft.com/office/drawing/2014/main" id="{75005E7C-28C4-D90C-C4FF-73FD5C4ED0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7045" b="27045"/>
          <a:stretch>
            <a:fillRect/>
          </a:stretch>
        </p:blipFill>
        <p:spPr>
          <a:xfrm>
            <a:off x="0" y="4862"/>
            <a:ext cx="12192000" cy="3730752"/>
          </a:xfr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8A91D569-4D86-4E16-0D30-DDB9E45E239F}"/>
              </a:ext>
            </a:extLst>
          </p:cNvPr>
          <p:cNvSpPr txBox="1">
            <a:spLocks/>
          </p:cNvSpPr>
          <p:nvPr/>
        </p:nvSpPr>
        <p:spPr>
          <a:xfrm>
            <a:off x="2547456" y="1671845"/>
            <a:ext cx="7097088" cy="85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WEP Demo Time!</a:t>
            </a:r>
          </a:p>
        </p:txBody>
      </p:sp>
    </p:spTree>
    <p:extLst>
      <p:ext uri="{BB962C8B-B14F-4D97-AF65-F5344CB8AC3E}">
        <p14:creationId xmlns:p14="http://schemas.microsoft.com/office/powerpoint/2010/main" val="171077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030" y="1251966"/>
            <a:ext cx="6623306" cy="3794760"/>
          </a:xfrm>
        </p:spPr>
        <p:txBody>
          <a:bodyPr/>
          <a:lstStyle/>
          <a:p>
            <a:r>
              <a:rPr lang="en-US" dirty="0"/>
              <a:t>WPS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855940"/>
            <a:ext cx="4624769" cy="1500187"/>
          </a:xfrm>
        </p:spPr>
        <p:txBody>
          <a:bodyPr/>
          <a:lstStyle/>
          <a:p>
            <a:pPr algn="ctr"/>
            <a:r>
              <a:rPr lang="en-US" dirty="0"/>
              <a:t>All you need is the right key…</a:t>
            </a:r>
          </a:p>
          <a:p>
            <a:endParaRPr lang="en-US" dirty="0"/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432" r="21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44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2" y="1413961"/>
            <a:ext cx="7123176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Setup</a:t>
            </a:r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5798" b="45798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9" y="2504624"/>
            <a:ext cx="4473941" cy="40859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WPS v1.0 released in 2006</a:t>
            </a:r>
          </a:p>
          <a:p>
            <a:pPr lvl="1"/>
            <a:r>
              <a:rPr lang="en-US" dirty="0"/>
              <a:t>WEP was deprecated, and WPA(2) was the appropriate solution</a:t>
            </a:r>
          </a:p>
          <a:p>
            <a:pPr lvl="1"/>
            <a:r>
              <a:rPr lang="en-US" dirty="0"/>
              <a:t>WPS was released to help promote the transition between WEP and WPA clients</a:t>
            </a:r>
          </a:p>
          <a:p>
            <a:r>
              <a:rPr lang="en-US" dirty="0"/>
              <a:t>Involves a Registrar (Access Point) to issue and supply network configuration information (such as the WPA passphrase) to an Enrollee (client, end device)</a:t>
            </a:r>
          </a:p>
          <a:p>
            <a:r>
              <a:rPr lang="en-US" dirty="0"/>
              <a:t>The Enrollee can start a WPS-Authentication exchange with a Registrar that is configured with WPS (or in “active PIN mode”)</a:t>
            </a:r>
          </a:p>
          <a:p>
            <a:r>
              <a:rPr lang="en-US" dirty="0"/>
              <a:t>Exchange is successful and configuration information is given if the Enrollee provides the correct 8 (but actually 7) digit PIN code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170" name="Picture 2" descr="What is WPS? Where is the WPS button on a router?">
            <a:extLst>
              <a:ext uri="{FF2B5EF4-FFF2-40B4-BE49-F238E27FC236}">
                <a16:creationId xmlns:a16="http://schemas.microsoft.com/office/drawing/2014/main" id="{77BEECCA-E0AB-C538-014E-DBAE6D18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310" y="1372017"/>
            <a:ext cx="1810198" cy="6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ireless Router] How to set up WPS connection? | Official Support | ASUS USA">
            <a:extLst>
              <a:ext uri="{FF2B5EF4-FFF2-40B4-BE49-F238E27FC236}">
                <a16:creationId xmlns:a16="http://schemas.microsoft.com/office/drawing/2014/main" id="{631051DF-7C16-6CF2-8413-576F4B583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24" y="2350008"/>
            <a:ext cx="6095980" cy="42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42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412" y="910108"/>
            <a:ext cx="7123176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Setup</a:t>
            </a:r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5798" b="45798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26" y="2536636"/>
            <a:ext cx="9607453" cy="47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8-digit PIN code? We can just spam codes until one connects…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2FDF166-54A8-C2C8-6C54-6455F472F9D1}"/>
              </a:ext>
            </a:extLst>
          </p:cNvPr>
          <p:cNvSpPr txBox="1">
            <a:spLocks/>
          </p:cNvSpPr>
          <p:nvPr/>
        </p:nvSpPr>
        <p:spPr>
          <a:xfrm>
            <a:off x="1206726" y="3586421"/>
            <a:ext cx="9607453" cy="47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True, but there is a much faster way!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412" y="910108"/>
            <a:ext cx="7123176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Setup</a:t>
            </a:r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5798" b="45798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65" y="2059483"/>
            <a:ext cx="10073984" cy="438797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WPS Pin is broken up into 2 halves: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7 Messages in the WPS-Auth process</a:t>
            </a:r>
          </a:p>
          <a:p>
            <a:r>
              <a:rPr lang="en-US" sz="2400" dirty="0"/>
              <a:t>On Message 4 (M4), the Enrollee sends the first half of the PIN</a:t>
            </a:r>
          </a:p>
          <a:p>
            <a:r>
              <a:rPr lang="en-US" sz="2400" dirty="0"/>
              <a:t>If the Registrar sends a “EAP-NACK”, we know the first half is wrong</a:t>
            </a:r>
          </a:p>
          <a:p>
            <a:r>
              <a:rPr lang="en-US" sz="2400" dirty="0"/>
              <a:t>On Message 6 (M6), the Enrollee send the second half of the PIN</a:t>
            </a:r>
          </a:p>
          <a:p>
            <a:r>
              <a:rPr lang="en-US" sz="2400" dirty="0"/>
              <a:t>If the Registrar sends a “EAP-NACK”, we know the second half is wrong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036EC-A097-2DC7-0B4A-05A93230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97" y="2545623"/>
            <a:ext cx="3313339" cy="9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8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910108"/>
            <a:ext cx="8296291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Setup 2.0</a:t>
            </a:r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5798" b="45798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65" y="2059483"/>
            <a:ext cx="10073984" cy="4387970"/>
          </a:xfrm>
        </p:spPr>
        <p:txBody>
          <a:bodyPr>
            <a:normAutofit/>
          </a:bodyPr>
          <a:lstStyle/>
          <a:p>
            <a:r>
              <a:rPr lang="en-US" sz="2400" dirty="0"/>
              <a:t>WPS 2.0 introduced in 2012 </a:t>
            </a:r>
          </a:p>
          <a:p>
            <a:r>
              <a:rPr lang="en-US" sz="2400" dirty="0"/>
              <a:t>Required devices to enter a “permanent” WPS locked state upon at maximum 10 failed attempts</a:t>
            </a:r>
          </a:p>
          <a:p>
            <a:r>
              <a:rPr lang="en-US" sz="2400" dirty="0"/>
              <a:t>Was a good clean kill for most brute force attempts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Picture 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BA878D8-71C7-4727-D19A-73207BA03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6" y="3783970"/>
            <a:ext cx="4994528" cy="29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5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910108"/>
            <a:ext cx="8296291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Setup 2.0</a:t>
            </a:r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5798" b="45798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59893"/>
            <a:ext cx="6239069" cy="438797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So let’s just not </a:t>
            </a:r>
            <a:r>
              <a:rPr lang="en-US" sz="2400" dirty="0" err="1"/>
              <a:t>bruteforce</a:t>
            </a:r>
            <a:r>
              <a:rPr lang="en-US" sz="2400" dirty="0"/>
              <a:t>!</a:t>
            </a:r>
          </a:p>
          <a:p>
            <a:r>
              <a:rPr lang="en-US" sz="2400" dirty="0"/>
              <a:t>2014 the “Pixie Dust” attack was introduced</a:t>
            </a:r>
          </a:p>
          <a:p>
            <a:r>
              <a:rPr lang="en-US" sz="2400" dirty="0"/>
              <a:t>Not all devices are vulnerable, but many manufacturers implemented weak or NO randomization during the generation of secrets in the WPS-Auth exchange</a:t>
            </a:r>
          </a:p>
          <a:p>
            <a:r>
              <a:rPr lang="en-US" sz="2400" dirty="0"/>
              <a:t>Only need to communicate with the Registrar up to M3, no actually guessing of the PIN is required</a:t>
            </a:r>
          </a:p>
          <a:p>
            <a:r>
              <a:rPr lang="en-US" sz="2400" dirty="0"/>
              <a:t>Fun math allows us to recover both halves of the PIN in minutes!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198" name="Picture 6" descr="WPS Pixie Dust Attack (Offline WPS Attack) [Archive] - Kali Linux Forums">
            <a:extLst>
              <a:ext uri="{FF2B5EF4-FFF2-40B4-BE49-F238E27FC236}">
                <a16:creationId xmlns:a16="http://schemas.microsoft.com/office/drawing/2014/main" id="{88CAD838-55F5-3B57-3F17-03DCC6BD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3" y="2185517"/>
            <a:ext cx="60406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61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910108"/>
            <a:ext cx="8296291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Setup 2.0</a:t>
            </a:r>
          </a:p>
        </p:txBody>
      </p:sp>
      <p:pic>
        <p:nvPicPr>
          <p:cNvPr id="7" name="Picture Placeholder 6" descr="Different types of keys">
            <a:extLst>
              <a:ext uri="{FF2B5EF4-FFF2-40B4-BE49-F238E27FC236}">
                <a16:creationId xmlns:a16="http://schemas.microsoft.com/office/drawing/2014/main" id="{62A96397-AEDA-D1F0-50D7-499A4795D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5798" b="45798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65" y="2059483"/>
            <a:ext cx="10073984" cy="4387970"/>
          </a:xfrm>
        </p:spPr>
        <p:txBody>
          <a:bodyPr>
            <a:normAutofit/>
          </a:bodyPr>
          <a:lstStyle/>
          <a:p>
            <a:r>
              <a:rPr lang="en-US" sz="2400" dirty="0"/>
              <a:t>Can also try generating the PIN code!</a:t>
            </a:r>
          </a:p>
          <a:p>
            <a:pPr lvl="1"/>
            <a:r>
              <a:rPr lang="en-US" sz="2200" dirty="0"/>
              <a:t>Few algorithms found in router firmware that will generate a PIN code based on the MAC address</a:t>
            </a:r>
          </a:p>
          <a:p>
            <a:pPr lvl="1"/>
            <a:r>
              <a:rPr lang="en-US" sz="2200" dirty="0"/>
              <a:t>Cannot be relied on all the time, but better than </a:t>
            </a:r>
            <a:r>
              <a:rPr lang="en-US" sz="2200" dirty="0" err="1"/>
              <a:t>bruteforcing</a:t>
            </a:r>
            <a:r>
              <a:rPr lang="en-US" sz="2200" dirty="0"/>
              <a:t> to a lockout!</a:t>
            </a:r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5D670-20D1-EB50-8AAC-1FCD59ED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93" y="3757422"/>
            <a:ext cx="61341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3529" y="6181344"/>
            <a:ext cx="807174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ACE14A3-5FC3-4169-BB62-0433011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74" y="539411"/>
            <a:ext cx="8028051" cy="872871"/>
          </a:xfrm>
        </p:spPr>
        <p:txBody>
          <a:bodyPr/>
          <a:lstStyle/>
          <a:p>
            <a:pPr algn="ctr"/>
            <a:r>
              <a:rPr lang="en-US" dirty="0"/>
              <a:t>Defensive Strategies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7E126-3A25-4EF4-5840-08758E90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577085"/>
            <a:ext cx="5591175" cy="47415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use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 use it, investigate whether you can change the default set PIN and make sure it STAYS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the device is configured for WPS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that firmware!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Wireless/Network IDS can sniff for malicious or stray WPS packets/attempts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Limitting</a:t>
            </a:r>
            <a:r>
              <a:rPr lang="en-US"/>
              <a:t> physical </a:t>
            </a:r>
            <a:r>
              <a:rPr lang="en-US" dirty="0"/>
              <a:t>access to the device is crucial if you cannot turn WPS off! </a:t>
            </a:r>
          </a:p>
        </p:txBody>
      </p:sp>
      <p:pic>
        <p:nvPicPr>
          <p:cNvPr id="15362" name="Picture 2" descr="TOM SNEAKING IN A ROOM - Imgflip">
            <a:extLst>
              <a:ext uri="{FF2B5EF4-FFF2-40B4-BE49-F238E27FC236}">
                <a16:creationId xmlns:a16="http://schemas.microsoft.com/office/drawing/2014/main" id="{31A0CE03-382B-C90F-E508-EAC8FFE5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37" y="1577085"/>
            <a:ext cx="4062592" cy="44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7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896112"/>
            <a:ext cx="6611112" cy="1453896"/>
          </a:xfrm>
        </p:spPr>
        <p:txBody>
          <a:bodyPr anchor="b">
            <a:normAutofit/>
          </a:bodyPr>
          <a:lstStyle/>
          <a:p>
            <a:r>
              <a:rPr lang="en-US" sz="5000" dirty="0"/>
              <a:t>READ_ME</a:t>
            </a:r>
          </a:p>
        </p:txBody>
      </p:sp>
      <p:pic>
        <p:nvPicPr>
          <p:cNvPr id="5" name="Picture Placeholder 4" descr="Close-up of peacock feathers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4230" b="47680"/>
          <a:stretch/>
        </p:blipFill>
        <p:spPr>
          <a:xfrm>
            <a:off x="20" y="10"/>
            <a:ext cx="12191980" cy="658358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>
            <a:normAutofit/>
          </a:bodyPr>
          <a:lstStyle/>
          <a:p>
            <a:r>
              <a:rPr lang="en-US" dirty="0"/>
              <a:t>This workshop includes APs (Access Points) that you MAY attack</a:t>
            </a:r>
          </a:p>
          <a:p>
            <a:pPr lvl="1"/>
            <a:r>
              <a:rPr lang="en-US" dirty="0"/>
              <a:t>SSIDs of APs that I am giving you full permission to attack:</a:t>
            </a:r>
          </a:p>
          <a:p>
            <a:pPr lvl="2"/>
            <a:r>
              <a:rPr lang="en-US" dirty="0" err="1"/>
              <a:t>TheLANBeforeTimeLand</a:t>
            </a:r>
            <a:endParaRPr lang="en-US" dirty="0"/>
          </a:p>
          <a:p>
            <a:pPr lvl="2"/>
            <a:r>
              <a:rPr lang="en-US" dirty="0" err="1"/>
              <a:t>GammaKnife</a:t>
            </a:r>
            <a:endParaRPr lang="en-US" dirty="0"/>
          </a:p>
          <a:p>
            <a:pPr lvl="2"/>
            <a:r>
              <a:rPr lang="en-US" dirty="0"/>
              <a:t>The Castle In The Air</a:t>
            </a:r>
          </a:p>
          <a:p>
            <a:r>
              <a:rPr lang="en-US" dirty="0"/>
              <a:t>You MAY NOT and should NEVER attempt to attack or exploit anything that is not yours without explicit permission – that includes any SSID outside of those listed above!</a:t>
            </a:r>
          </a:p>
          <a:p>
            <a:r>
              <a:rPr lang="en-US" dirty="0"/>
              <a:t>Be respectful to others around you and do not attempt to actively de-authenticate/DOS other folks in the room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</a:t>
            </a: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2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60754" y="3895926"/>
            <a:ext cx="2070492" cy="1042416"/>
          </a:xfrm>
        </p:spPr>
        <p:txBody>
          <a:bodyPr/>
          <a:lstStyle/>
          <a:p>
            <a:pPr algn="ctr"/>
            <a:r>
              <a:rPr lang="en-US" dirty="0"/>
              <a:t>SSID: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2073" y="4957048"/>
            <a:ext cx="6207853" cy="1187553"/>
          </a:xfrm>
        </p:spPr>
        <p:txBody>
          <a:bodyPr/>
          <a:lstStyle/>
          <a:p>
            <a:pPr algn="ctr"/>
            <a:r>
              <a:rPr lang="en-US" sz="4000" dirty="0" err="1"/>
              <a:t>GammaKnife</a:t>
            </a:r>
            <a:endParaRPr lang="en-US" sz="4000" dirty="0"/>
          </a:p>
          <a:p>
            <a:pPr algn="ctr"/>
            <a:r>
              <a:rPr lang="en-US" sz="4000" dirty="0"/>
              <a:t>The Castle In The Air</a:t>
            </a:r>
          </a:p>
          <a:p>
            <a:endParaRPr lang="en-US" sz="4000" dirty="0"/>
          </a:p>
        </p:txBody>
      </p:sp>
      <p:pic>
        <p:nvPicPr>
          <p:cNvPr id="12" name="Picture Placeholder 11" descr="Abstract background of green mesh and nodes">
            <a:extLst>
              <a:ext uri="{FF2B5EF4-FFF2-40B4-BE49-F238E27FC236}">
                <a16:creationId xmlns:a16="http://schemas.microsoft.com/office/drawing/2014/main" id="{75005E7C-28C4-D90C-C4FF-73FD5C4ED0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7045" b="27045"/>
          <a:stretch>
            <a:fillRect/>
          </a:stretch>
        </p:blipFill>
        <p:spPr>
          <a:xfrm>
            <a:off x="0" y="4862"/>
            <a:ext cx="12192000" cy="3730752"/>
          </a:xfr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8A91D569-4D86-4E16-0D30-DDB9E45E239F}"/>
              </a:ext>
            </a:extLst>
          </p:cNvPr>
          <p:cNvSpPr txBox="1">
            <a:spLocks/>
          </p:cNvSpPr>
          <p:nvPr/>
        </p:nvSpPr>
        <p:spPr>
          <a:xfrm>
            <a:off x="2547456" y="1671845"/>
            <a:ext cx="7097088" cy="85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WPS Demo Time!</a:t>
            </a:r>
          </a:p>
        </p:txBody>
      </p:sp>
    </p:spTree>
    <p:extLst>
      <p:ext uri="{BB962C8B-B14F-4D97-AF65-F5344CB8AC3E}">
        <p14:creationId xmlns:p14="http://schemas.microsoft.com/office/powerpoint/2010/main" val="305692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030" y="1251966"/>
            <a:ext cx="6623306" cy="3794760"/>
          </a:xfrm>
        </p:spPr>
        <p:txBody>
          <a:bodyPr/>
          <a:lstStyle/>
          <a:p>
            <a:r>
              <a:rPr lang="en-US" dirty="0"/>
              <a:t>WPA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855940"/>
            <a:ext cx="4624769" cy="1500187"/>
          </a:xfrm>
        </p:spPr>
        <p:txBody>
          <a:bodyPr/>
          <a:lstStyle/>
          <a:p>
            <a:pPr algn="ctr"/>
            <a:r>
              <a:rPr lang="en-US" dirty="0"/>
              <a:t>Just shake hands…</a:t>
            </a:r>
          </a:p>
        </p:txBody>
      </p:sp>
      <p:pic>
        <p:nvPicPr>
          <p:cNvPr id="18" name="Picture Placeholder 17" descr="Hands holding each other">
            <a:extLst>
              <a:ext uri="{FF2B5EF4-FFF2-40B4-BE49-F238E27FC236}">
                <a16:creationId xmlns:a16="http://schemas.microsoft.com/office/drawing/2014/main" id="{AC32FDD9-4CD3-E18C-3F4A-584E15BC50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140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2" y="1413961"/>
            <a:ext cx="7123176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Wi-Fi Protected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9" y="2504624"/>
            <a:ext cx="5915641" cy="4085942"/>
          </a:xfrm>
        </p:spPr>
        <p:txBody>
          <a:bodyPr>
            <a:normAutofit/>
          </a:bodyPr>
          <a:lstStyle/>
          <a:p>
            <a:r>
              <a:rPr lang="en-US" dirty="0"/>
              <a:t>WPA launched 2003, to directly take over the now virtually useless WEP</a:t>
            </a:r>
          </a:p>
          <a:p>
            <a:r>
              <a:rPr lang="en-US" dirty="0"/>
              <a:t>WPA1 introduced TKIP (Temporal Key Integrity Protocol), using the RC4 stream cipher yet again however utilizing a 128-bit PER packet key</a:t>
            </a:r>
          </a:p>
          <a:p>
            <a:pPr lvl="1"/>
            <a:r>
              <a:rPr lang="en-US" dirty="0"/>
              <a:t>Also phased out due to possible weaknesses allowing packet spoofing and re-injection</a:t>
            </a:r>
          </a:p>
          <a:p>
            <a:r>
              <a:rPr lang="en-US" dirty="0"/>
              <a:t>Shortly after, WPA2 came into play 2004 </a:t>
            </a:r>
          </a:p>
          <a:p>
            <a:pPr lvl="1"/>
            <a:r>
              <a:rPr lang="en-US" dirty="0"/>
              <a:t>Introduced the usage of AES based encryption. This is what is still used today!</a:t>
            </a:r>
          </a:p>
          <a:p>
            <a:r>
              <a:rPr lang="en-US" dirty="0"/>
              <a:t>WPA(2)-Personal aka WPA-PSK (Pre-Shared Key) utilizes a 256-bit shared key to derive a 128-bit encryption key</a:t>
            </a:r>
          </a:p>
          <a:p>
            <a:r>
              <a:rPr lang="en-US" dirty="0"/>
              <a:t>Uses the “4-way Handshake” to generate these keys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6" name="Picture Placeholder 17" descr="Hands holding each other">
            <a:extLst>
              <a:ext uri="{FF2B5EF4-FFF2-40B4-BE49-F238E27FC236}">
                <a16:creationId xmlns:a16="http://schemas.microsoft.com/office/drawing/2014/main" id="{5DA95172-C2F3-3793-8F19-BD421375B8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45947" b="45947"/>
          <a:stretch>
            <a:fillRect/>
          </a:stretch>
        </p:blipFill>
        <p:spPr>
          <a:xfrm>
            <a:off x="0" y="0"/>
            <a:ext cx="12192000" cy="658813"/>
          </a:xfrm>
        </p:spPr>
      </p:pic>
      <p:pic>
        <p:nvPicPr>
          <p:cNvPr id="12292" name="Picture 4" descr="How to Choose Wifi Encryption Settings | Wifi Guide from Cox">
            <a:extLst>
              <a:ext uri="{FF2B5EF4-FFF2-40B4-BE49-F238E27FC236}">
                <a16:creationId xmlns:a16="http://schemas.microsoft.com/office/drawing/2014/main" id="{953D28EB-86CB-09D4-C271-37A74B2AE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00" y="2843329"/>
            <a:ext cx="5136384" cy="28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67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81" y="829147"/>
            <a:ext cx="11028783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The Handshake (High Overview)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Picture Placeholder 17" descr="Hands holding each other">
            <a:extLst>
              <a:ext uri="{FF2B5EF4-FFF2-40B4-BE49-F238E27FC236}">
                <a16:creationId xmlns:a16="http://schemas.microsoft.com/office/drawing/2014/main" id="{5DA95172-C2F3-3793-8F19-BD421375B8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45947" b="45947"/>
          <a:stretch>
            <a:fillRect/>
          </a:stretch>
        </p:blipFill>
        <p:spPr>
          <a:xfrm>
            <a:off x="0" y="0"/>
            <a:ext cx="12192000" cy="658813"/>
          </a:xfrm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A6D88C43-7D36-5008-3A27-BB2DB89A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2" y="1797527"/>
            <a:ext cx="7982339" cy="47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16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766" y="889797"/>
            <a:ext cx="4840465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The Method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6" name="Picture Placeholder 17" descr="Hands holding each other">
            <a:extLst>
              <a:ext uri="{FF2B5EF4-FFF2-40B4-BE49-F238E27FC236}">
                <a16:creationId xmlns:a16="http://schemas.microsoft.com/office/drawing/2014/main" id="{5DA95172-C2F3-3793-8F19-BD421375B8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45947" b="45947"/>
          <a:stretch>
            <a:fillRect/>
          </a:stretch>
        </p:blipFill>
        <p:spPr>
          <a:xfrm>
            <a:off x="0" y="0"/>
            <a:ext cx="12192000" cy="65881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E90F0-709D-8F6C-A58E-17DA98E99971}"/>
              </a:ext>
            </a:extLst>
          </p:cNvPr>
          <p:cNvSpPr txBox="1"/>
          <p:nvPr/>
        </p:nvSpPr>
        <p:spPr>
          <a:xfrm>
            <a:off x="205047" y="2476329"/>
            <a:ext cx="6941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passphrase is never actually sent over the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Both AP and Supplicant (client, end device) utilize password based key derivation functions (PBKDF2) to form the PSK, which is used directly as the PMK (Pairwise Master Key)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we can capture the entire handshake transaction, we can </a:t>
            </a:r>
            <a:r>
              <a:rPr lang="en-US" dirty="0" err="1">
                <a:solidFill>
                  <a:schemeClr val="bg1"/>
                </a:solidFill>
              </a:rPr>
              <a:t>bruteforce</a:t>
            </a:r>
            <a:r>
              <a:rPr lang="en-US" dirty="0">
                <a:solidFill>
                  <a:schemeClr val="bg1"/>
                </a:solidFill>
              </a:rPr>
              <a:t> our way into correctly guessing the respective hashes!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Specifically interested in the Key Nonce and Key MIC values</a:t>
            </a:r>
          </a:p>
        </p:txBody>
      </p:sp>
      <p:pic>
        <p:nvPicPr>
          <p:cNvPr id="14340" name="Picture 4" descr="handshake">
            <a:extLst>
              <a:ext uri="{FF2B5EF4-FFF2-40B4-BE49-F238E27FC236}">
                <a16:creationId xmlns:a16="http://schemas.microsoft.com/office/drawing/2014/main" id="{32932B52-D421-370A-A4B0-C6A2721A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632" y="660923"/>
            <a:ext cx="2548327" cy="623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447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5" y="982076"/>
            <a:ext cx="7903836" cy="79804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You WILL Shake Hands!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BE3DAD-8BCC-5079-B396-3C6A797CF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47704" y="6181344"/>
            <a:ext cx="670560" cy="676656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6" name="Picture Placeholder 17" descr="Hands holding each other">
            <a:extLst>
              <a:ext uri="{FF2B5EF4-FFF2-40B4-BE49-F238E27FC236}">
                <a16:creationId xmlns:a16="http://schemas.microsoft.com/office/drawing/2014/main" id="{5DA95172-C2F3-3793-8F19-BD421375B8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45947" b="45947"/>
          <a:stretch>
            <a:fillRect/>
          </a:stretch>
        </p:blipFill>
        <p:spPr>
          <a:xfrm>
            <a:off x="0" y="0"/>
            <a:ext cx="12192000" cy="65881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E90F0-709D-8F6C-A58E-17DA98E99971}"/>
              </a:ext>
            </a:extLst>
          </p:cNvPr>
          <p:cNvSpPr txBox="1"/>
          <p:nvPr/>
        </p:nvSpPr>
        <p:spPr>
          <a:xfrm>
            <a:off x="5917203" y="2180129"/>
            <a:ext cx="5634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management frames, we can forcefully </a:t>
            </a:r>
            <a:r>
              <a:rPr lang="en-US" dirty="0" err="1">
                <a:solidFill>
                  <a:schemeClr val="bg1"/>
                </a:solidFill>
              </a:rPr>
              <a:t>deauthenticate</a:t>
            </a:r>
            <a:r>
              <a:rPr lang="en-US" dirty="0">
                <a:solidFill>
                  <a:schemeClr val="bg1"/>
                </a:solidFill>
              </a:rPr>
              <a:t> a user from their own network!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Keeping in mind we need to be relatively close to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a device </a:t>
            </a:r>
            <a:r>
              <a:rPr lang="en-US" dirty="0" err="1">
                <a:solidFill>
                  <a:schemeClr val="bg1"/>
                </a:solidFill>
              </a:rPr>
              <a:t>deauthenticated</a:t>
            </a:r>
            <a:r>
              <a:rPr lang="en-US" dirty="0">
                <a:solidFill>
                  <a:schemeClr val="bg1"/>
                </a:solidFill>
              </a:rPr>
              <a:t>, it (almost) always has to reauthenticate and preform the 4 Way Handshake once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more silent method is to not </a:t>
            </a:r>
            <a:r>
              <a:rPr lang="en-US" dirty="0" err="1">
                <a:solidFill>
                  <a:schemeClr val="bg1"/>
                </a:solidFill>
              </a:rPr>
              <a:t>deauthenticate</a:t>
            </a:r>
            <a:r>
              <a:rPr lang="en-US" dirty="0">
                <a:solidFill>
                  <a:schemeClr val="bg1"/>
                </a:solidFill>
              </a:rPr>
              <a:t> a client at all and wait for a device to connect, but who knows when that will happen!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29265-0AEA-B014-3877-F06B6D8F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1" y="2260349"/>
            <a:ext cx="5329180" cy="587678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0E8C4E-CCA4-0D36-88C7-BA619A9F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2" y="4059576"/>
            <a:ext cx="5806501" cy="12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3529" y="6181344"/>
            <a:ext cx="807174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ACE14A3-5FC3-4169-BB62-0433011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74" y="539411"/>
            <a:ext cx="8028051" cy="872871"/>
          </a:xfrm>
        </p:spPr>
        <p:txBody>
          <a:bodyPr/>
          <a:lstStyle/>
          <a:p>
            <a:pPr algn="ctr"/>
            <a:r>
              <a:rPr lang="en-US" dirty="0"/>
              <a:t>Defensive Strategies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7E126-3A25-4EF4-5840-08758E90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577085"/>
            <a:ext cx="5591175" cy="47415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good, complicated passphrase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supporting TKIP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that firmware! (KRACK Attack)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Management Frame Protection (Cisco)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WPA3/802.11w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Beware of the “Transition Mode” – many APs broadcasting WPA3 also support WPA2!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*Might* cause some packet debugging issues down the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Might take a while for IoT to catch up</a:t>
            </a:r>
          </a:p>
        </p:txBody>
      </p:sp>
      <p:pic>
        <p:nvPicPr>
          <p:cNvPr id="16386" name="Picture 2" descr="poor ol' WPA2 : r/memes">
            <a:extLst>
              <a:ext uri="{FF2B5EF4-FFF2-40B4-BE49-F238E27FC236}">
                <a16:creationId xmlns:a16="http://schemas.microsoft.com/office/drawing/2014/main" id="{4CC5C234-733D-717F-2054-137F5BE6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50" y="1455685"/>
            <a:ext cx="3591079" cy="226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What's the WiFi password? - Meme by DJUK :) Memedroid">
            <a:extLst>
              <a:ext uri="{FF2B5EF4-FFF2-40B4-BE49-F238E27FC236}">
                <a16:creationId xmlns:a16="http://schemas.microsoft.com/office/drawing/2014/main" id="{0785C11A-AAE9-2FB5-163B-4A063BAE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06" y="3759537"/>
            <a:ext cx="2228073" cy="26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63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60754" y="3895926"/>
            <a:ext cx="2070492" cy="1042416"/>
          </a:xfrm>
        </p:spPr>
        <p:txBody>
          <a:bodyPr/>
          <a:lstStyle/>
          <a:p>
            <a:pPr algn="ctr"/>
            <a:r>
              <a:rPr lang="en-US" dirty="0"/>
              <a:t>SSID: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2073" y="4957048"/>
            <a:ext cx="6207853" cy="1187553"/>
          </a:xfrm>
        </p:spPr>
        <p:txBody>
          <a:bodyPr/>
          <a:lstStyle/>
          <a:p>
            <a:pPr algn="ctr"/>
            <a:r>
              <a:rPr lang="en-US" sz="4000" dirty="0"/>
              <a:t>The Castle In The Air</a:t>
            </a:r>
          </a:p>
          <a:p>
            <a:pPr algn="ctr"/>
            <a:r>
              <a:rPr lang="en-US" sz="4000" dirty="0" err="1"/>
              <a:t>GammaKnife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12" name="Picture Placeholder 11" descr="Abstract background of green mesh and nodes">
            <a:extLst>
              <a:ext uri="{FF2B5EF4-FFF2-40B4-BE49-F238E27FC236}">
                <a16:creationId xmlns:a16="http://schemas.microsoft.com/office/drawing/2014/main" id="{75005E7C-28C4-D90C-C4FF-73FD5C4ED0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7045" b="27045"/>
          <a:stretch>
            <a:fillRect/>
          </a:stretch>
        </p:blipFill>
        <p:spPr>
          <a:xfrm>
            <a:off x="0" y="4862"/>
            <a:ext cx="12192000" cy="3730752"/>
          </a:xfr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8A91D569-4D86-4E16-0D30-DDB9E45E239F}"/>
              </a:ext>
            </a:extLst>
          </p:cNvPr>
          <p:cNvSpPr txBox="1">
            <a:spLocks/>
          </p:cNvSpPr>
          <p:nvPr/>
        </p:nvSpPr>
        <p:spPr>
          <a:xfrm>
            <a:off x="2547456" y="1671845"/>
            <a:ext cx="7097088" cy="85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WPA-PSK Demo Time!</a:t>
            </a:r>
          </a:p>
        </p:txBody>
      </p:sp>
    </p:spTree>
    <p:extLst>
      <p:ext uri="{BB962C8B-B14F-4D97-AF65-F5344CB8AC3E}">
        <p14:creationId xmlns:p14="http://schemas.microsoft.com/office/powerpoint/2010/main" val="330865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D777E-AF79-EFAB-66FB-4A4B8040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57" y="793474"/>
            <a:ext cx="8116886" cy="1352566"/>
          </a:xfrm>
        </p:spPr>
        <p:txBody>
          <a:bodyPr/>
          <a:lstStyle/>
          <a:p>
            <a:pPr algn="ctr"/>
            <a:r>
              <a:rPr lang="en-US" dirty="0"/>
              <a:t>Thanks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3398-BF6F-02E2-4278-2F44D05D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022" y="2223436"/>
            <a:ext cx="8602910" cy="1929115"/>
          </a:xfrm>
        </p:spPr>
        <p:txBody>
          <a:bodyPr/>
          <a:lstStyle/>
          <a:p>
            <a:r>
              <a:rPr lang="en-US" dirty="0"/>
              <a:t>Feel free to play around with the APs listed previously for as long as they are up!</a:t>
            </a:r>
          </a:p>
          <a:p>
            <a:r>
              <a:rPr lang="en-US" b="1" dirty="0"/>
              <a:t>Bonus: Attempt to authenticate to the web management portal for each AP</a:t>
            </a:r>
          </a:p>
          <a:p>
            <a:r>
              <a:rPr lang="en-US" dirty="0"/>
              <a:t>Hint: The Castle In The Air’s login password starts with a capital letter, ends in a single digit number and might just be a song name similar to each SSID shown…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C5633-94C2-A2F3-99F3-C5642E4F92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D7BF85-88CD-E4FA-B5AE-33CD9B5ECBC9}"/>
              </a:ext>
            </a:extLst>
          </p:cNvPr>
          <p:cNvSpPr txBox="1">
            <a:spLocks/>
          </p:cNvSpPr>
          <p:nvPr/>
        </p:nvSpPr>
        <p:spPr>
          <a:xfrm>
            <a:off x="3687540" y="4939564"/>
            <a:ext cx="5490015" cy="1334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Ben Eldritch</a:t>
            </a:r>
          </a:p>
          <a:p>
            <a:r>
              <a:rPr lang="en-US" sz="1600" b="1" dirty="0" err="1"/>
              <a:t>BenTheCyberOne</a:t>
            </a:r>
            <a:r>
              <a:rPr lang="en-US" sz="1600" b="1" dirty="0"/>
              <a:t>/</a:t>
            </a:r>
            <a:r>
              <a:rPr lang="en-US" sz="1600" b="1" dirty="0" err="1"/>
              <a:t>KontraBear</a:t>
            </a:r>
            <a:r>
              <a:rPr lang="en-US" sz="1600" b="1" dirty="0"/>
              <a:t> on Roanoke Discord!</a:t>
            </a:r>
          </a:p>
          <a:p>
            <a:r>
              <a:rPr lang="en-US" sz="1600" b="1" dirty="0"/>
              <a:t>thissiteissafe.com</a:t>
            </a:r>
          </a:p>
          <a:p>
            <a:endParaRPr lang="en-US" dirty="0"/>
          </a:p>
        </p:txBody>
      </p:sp>
      <p:pic>
        <p:nvPicPr>
          <p:cNvPr id="18434" name="Picture 2" descr="BSides Roanoke | Roanoke BSides is a community supported information  security event based out of Roanoke, Virginia. It's primarily supported  from the Roanoke InfoSec Exchange (RISE), Noke Codes, and Virginia Western  Community">
            <a:extLst>
              <a:ext uri="{FF2B5EF4-FFF2-40B4-BE49-F238E27FC236}">
                <a16:creationId xmlns:a16="http://schemas.microsoft.com/office/drawing/2014/main" id="{4D27E748-1BDA-2459-773B-E4B058D0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7582"/>
            <a:ext cx="274320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November | 2021 | RISE – Roanoke InfoSec Exchange">
            <a:extLst>
              <a:ext uri="{FF2B5EF4-FFF2-40B4-BE49-F238E27FC236}">
                <a16:creationId xmlns:a16="http://schemas.microsoft.com/office/drawing/2014/main" id="{CED8479A-28C3-DFD4-4569-2B48817B1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8" r="13933" b="31178"/>
          <a:stretch/>
        </p:blipFill>
        <p:spPr bwMode="auto">
          <a:xfrm>
            <a:off x="9433057" y="116146"/>
            <a:ext cx="2650678" cy="14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1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6267" y="4425097"/>
            <a:ext cx="2070492" cy="1042416"/>
          </a:xfrm>
        </p:spPr>
        <p:txBody>
          <a:bodyPr/>
          <a:lstStyle/>
          <a:p>
            <a:r>
              <a:rPr lang="en-US" dirty="0"/>
              <a:t>WEP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4237" y="5236148"/>
            <a:ext cx="2235084" cy="288078"/>
          </a:xfrm>
        </p:spPr>
        <p:txBody>
          <a:bodyPr/>
          <a:lstStyle/>
          <a:p>
            <a:r>
              <a:rPr lang="en-US" dirty="0"/>
              <a:t>Wired Equivalent Privacy</a:t>
            </a:r>
          </a:p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D4D6F49-126A-8B9A-DCC4-9FED7564E2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12828" y="4464454"/>
            <a:ext cx="1789305" cy="813816"/>
          </a:xfrm>
        </p:spPr>
        <p:txBody>
          <a:bodyPr/>
          <a:lstStyle/>
          <a:p>
            <a:r>
              <a:rPr lang="en-US" dirty="0"/>
              <a:t>WPS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8AC3-61BE-3510-6F5D-87F8E2B29E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36151" y="5278270"/>
            <a:ext cx="2018727" cy="288078"/>
          </a:xfrm>
        </p:spPr>
        <p:txBody>
          <a:bodyPr/>
          <a:lstStyle/>
          <a:p>
            <a:r>
              <a:rPr lang="en-US" dirty="0"/>
              <a:t>Wi-Fi Protected Setup</a:t>
            </a:r>
          </a:p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D0253CA-32E4-E334-573B-E05E325C49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4271" y="4427200"/>
            <a:ext cx="3393492" cy="813816"/>
          </a:xfrm>
        </p:spPr>
        <p:txBody>
          <a:bodyPr/>
          <a:lstStyle/>
          <a:p>
            <a:r>
              <a:rPr lang="en-US" dirty="0"/>
              <a:t>WPA-PSK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9DF8967-B016-435D-E4C1-59BDE275C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04272" y="5278270"/>
            <a:ext cx="3393491" cy="288078"/>
          </a:xfrm>
        </p:spPr>
        <p:txBody>
          <a:bodyPr/>
          <a:lstStyle/>
          <a:p>
            <a:r>
              <a:rPr lang="en-US" dirty="0"/>
              <a:t>Wi-Fi Protected Access – </a:t>
            </a:r>
            <a:r>
              <a:rPr lang="en-US" dirty="0" err="1"/>
              <a:t>PreShared</a:t>
            </a:r>
            <a:r>
              <a:rPr lang="en-US" dirty="0"/>
              <a:t> Key</a:t>
            </a:r>
          </a:p>
          <a:p>
            <a:endParaRPr lang="en-US" dirty="0"/>
          </a:p>
        </p:txBody>
      </p:sp>
      <p:pic>
        <p:nvPicPr>
          <p:cNvPr id="12" name="Picture Placeholder 11" descr="Abstract background of green mesh and nodes">
            <a:extLst>
              <a:ext uri="{FF2B5EF4-FFF2-40B4-BE49-F238E27FC236}">
                <a16:creationId xmlns:a16="http://schemas.microsoft.com/office/drawing/2014/main" id="{75005E7C-28C4-D90C-C4FF-73FD5C4ED0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7045" b="27045"/>
          <a:stretch>
            <a:fillRect/>
          </a:stretch>
        </p:blipFill>
        <p:spPr>
          <a:xfrm>
            <a:off x="15696" y="4862"/>
            <a:ext cx="12192000" cy="3730752"/>
          </a:xfr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8A91D569-4D86-4E16-0D30-DDB9E45E239F}"/>
              </a:ext>
            </a:extLst>
          </p:cNvPr>
          <p:cNvSpPr txBox="1">
            <a:spLocks/>
          </p:cNvSpPr>
          <p:nvPr/>
        </p:nvSpPr>
        <p:spPr>
          <a:xfrm>
            <a:off x="2547456" y="1671845"/>
            <a:ext cx="7097088" cy="85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Workshop Overview</a:t>
            </a:r>
          </a:p>
        </p:txBody>
      </p:sp>
    </p:spTree>
    <p:extLst>
      <p:ext uri="{BB962C8B-B14F-4D97-AF65-F5344CB8AC3E}">
        <p14:creationId xmlns:p14="http://schemas.microsoft.com/office/powerpoint/2010/main" val="128043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44C984-2676-9AFC-AA80-17728D28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534" y="148081"/>
            <a:ext cx="4465964" cy="809665"/>
          </a:xfrm>
        </p:spPr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/all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453089-95B0-4C31-C9B0-C976A47249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8697" y="3348823"/>
            <a:ext cx="7069435" cy="224480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Stuff I’ve Done: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GICSP, </a:t>
            </a:r>
            <a:r>
              <a:rPr lang="en-US" sz="1800" dirty="0">
                <a:solidFill>
                  <a:schemeClr val="bg1"/>
                </a:solidFill>
              </a:rPr>
              <a:t>OSCP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  <a:r>
              <a:rPr lang="en-US" sz="1800" dirty="0">
                <a:solidFill>
                  <a:schemeClr val="bg1"/>
                </a:solidFill>
              </a:rPr>
              <a:t>Pentest+, </a:t>
            </a:r>
            <a:r>
              <a:rPr lang="en-US" sz="1800" dirty="0" err="1">
                <a:solidFill>
                  <a:schemeClr val="bg1"/>
                </a:solidFill>
              </a:rPr>
              <a:t>CySA</a:t>
            </a:r>
            <a:r>
              <a:rPr lang="en-US" sz="1800" dirty="0">
                <a:solidFill>
                  <a:schemeClr val="bg1"/>
                </a:solidFill>
              </a:rPr>
              <a:t>+, Sec+, Network+, </a:t>
            </a:r>
            <a:r>
              <a:rPr lang="en-US" sz="1800" dirty="0" err="1">
                <a:solidFill>
                  <a:schemeClr val="bg1"/>
                </a:solidFill>
              </a:rPr>
              <a:t>etc</a:t>
            </a:r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800" dirty="0">
                <a:solidFill>
                  <a:schemeClr val="bg1"/>
                </a:solidFill>
              </a:rPr>
              <a:t>Iowa State Cyber Defense Competitions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RISE, NCL, Sans, Google CTFs</a:t>
            </a:r>
          </a:p>
          <a:p>
            <a:r>
              <a:rPr lang="en-US" sz="1800" dirty="0">
                <a:solidFill>
                  <a:schemeClr val="bg1"/>
                </a:solidFill>
              </a:rPr>
              <a:t>NSA Codebreaker Challenges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Webapp </a:t>
            </a:r>
            <a:r>
              <a:rPr lang="en-US" sz="1800" dirty="0" err="1">
                <a:solidFill>
                  <a:schemeClr val="bg1"/>
                </a:solidFill>
              </a:rPr>
              <a:t>pentesting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5B3C17-640B-070E-C165-F95E365C70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9450" y="2806700"/>
            <a:ext cx="5162550" cy="420688"/>
          </a:xfrm>
        </p:spPr>
        <p:txBody>
          <a:bodyPr/>
          <a:lstStyle/>
          <a:p>
            <a:r>
              <a:rPr lang="en-US" dirty="0"/>
              <a:t>Stuff I’ve done: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DBFCEE-C7DA-E01D-CE1A-5D5183C00A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00533" y="1167426"/>
            <a:ext cx="5964251" cy="205996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About Me: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New-</a:t>
            </a:r>
            <a:r>
              <a:rPr lang="en-US" sz="2000" dirty="0" err="1">
                <a:solidFill>
                  <a:schemeClr val="bg1"/>
                </a:solidFill>
              </a:rPr>
              <a:t>ish</a:t>
            </a:r>
            <a:r>
              <a:rPr lang="en-US" sz="2000" dirty="0">
                <a:solidFill>
                  <a:schemeClr val="bg1"/>
                </a:solidFill>
              </a:rPr>
              <a:t> to Virginia, have lived in a lotta places!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work at Raytheon Technologies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Nature lover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Bushcrafter</a:t>
            </a:r>
            <a:r>
              <a:rPr lang="en-US" sz="2000" dirty="0">
                <a:solidFill>
                  <a:schemeClr val="bg1"/>
                </a:solidFill>
              </a:rPr>
              <a:t> by day, hacker by night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343244" y="6273266"/>
            <a:ext cx="656259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900" b="1" dirty="0">
                <a:solidFill>
                  <a:schemeClr val="bg1"/>
                </a:solidFill>
              </a:rPr>
              <a:t>0</a:t>
            </a:r>
            <a:fld id="{8058A7CE-F400-7B46-9E16-10D36E8C32FD}" type="slidenum">
              <a:rPr lang="en-US" sz="2900" b="1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29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C3F37A-A753-BEE8-5ADE-313A4574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1" y="586426"/>
            <a:ext cx="1975235" cy="19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C9BD41-6481-6540-8480-B8264AE6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36" y="696441"/>
            <a:ext cx="1306388" cy="174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B053B7A-CB5E-CB0A-3F38-D54DD7E48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705" r="639" b="11614"/>
          <a:stretch/>
        </p:blipFill>
        <p:spPr bwMode="auto">
          <a:xfrm>
            <a:off x="186041" y="3862037"/>
            <a:ext cx="1834699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5CF563-3107-D497-8744-FA8DEE0B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553" y="2404314"/>
            <a:ext cx="981786" cy="19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3BBAEF0-8CCF-149A-3E62-8B909E2F1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620" r="4" b="5172"/>
          <a:stretch/>
        </p:blipFill>
        <p:spPr bwMode="auto">
          <a:xfrm>
            <a:off x="1976387" y="3862037"/>
            <a:ext cx="1518687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B13B09-079C-E27C-A70D-408203174FB6}"/>
              </a:ext>
            </a:extLst>
          </p:cNvPr>
          <p:cNvSpPr txBox="1"/>
          <p:nvPr/>
        </p:nvSpPr>
        <p:spPr>
          <a:xfrm>
            <a:off x="4219823" y="5715061"/>
            <a:ext cx="480689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Kontrabear</a:t>
            </a: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, </a:t>
            </a:r>
            <a:r>
              <a:rPr lang="en-US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BenTheCyberOne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Thissiteissafe.com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E560BA-7DEC-9DD2-58D9-06C86971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91" y="2398776"/>
            <a:ext cx="2106949" cy="14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030" y="1251966"/>
            <a:ext cx="6623306" cy="3794760"/>
          </a:xfrm>
        </p:spPr>
        <p:txBody>
          <a:bodyPr/>
          <a:lstStyle/>
          <a:p>
            <a:r>
              <a:rPr lang="en-US" dirty="0"/>
              <a:t>WEP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855940"/>
            <a:ext cx="4624769" cy="1500187"/>
          </a:xfrm>
        </p:spPr>
        <p:txBody>
          <a:bodyPr/>
          <a:lstStyle/>
          <a:p>
            <a:pPr algn="ctr"/>
            <a:r>
              <a:rPr lang="en-US" dirty="0"/>
              <a:t>As secure as a three-digit combination lock</a:t>
            </a:r>
          </a:p>
          <a:p>
            <a:endParaRPr lang="en-US" dirty="0"/>
          </a:p>
        </p:txBody>
      </p:sp>
      <p:pic>
        <p:nvPicPr>
          <p:cNvPr id="9" name="Picture Placeholder 8" descr="Padlock on computer motherboard">
            <a:extLst>
              <a:ext uri="{FF2B5EF4-FFF2-40B4-BE49-F238E27FC236}">
                <a16:creationId xmlns:a16="http://schemas.microsoft.com/office/drawing/2014/main" id="{32CB7344-5DE7-7125-BC16-F47DF41569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334" r="203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144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1739208"/>
            <a:ext cx="4688557" cy="6583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Wired Equivalent Privacy</a:t>
            </a:r>
          </a:p>
        </p:txBody>
      </p:sp>
      <p:pic>
        <p:nvPicPr>
          <p:cNvPr id="2050" name="Picture 2" descr="Battered, but not broken: understanding the WPA crack | Ars Technica">
            <a:extLst>
              <a:ext uri="{FF2B5EF4-FFF2-40B4-BE49-F238E27FC236}">
                <a16:creationId xmlns:a16="http://schemas.microsoft.com/office/drawing/2014/main" id="{D4452C4A-FD47-04B8-1AF9-F49F214D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739208"/>
            <a:ext cx="6172200" cy="46867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895" y="2645675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Released as a Wi-Fi security standard in 1999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U.S restrictions on cryptographic technologies forced many devices to use only 64-bit encryption, later being lifted for 128-bit encryption (but it was too late)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Utilizes RC4 Stream Cipher– more on that in a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Deprecated since 2004 and SHOULD be phased out completely, but there are still appearances here and there…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7704" y="6191038"/>
            <a:ext cx="670560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</a:t>
            </a: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t="47600" b="47600"/>
          <a:stretch/>
        </p:blipFill>
        <p:spPr>
          <a:xfrm>
            <a:off x="20" y="10"/>
            <a:ext cx="12191980" cy="658358"/>
          </a:xfrm>
          <a:noFill/>
        </p:spPr>
      </p:pic>
    </p:spTree>
    <p:extLst>
      <p:ext uri="{BB962C8B-B14F-4D97-AF65-F5344CB8AC3E}">
        <p14:creationId xmlns:p14="http://schemas.microsoft.com/office/powerpoint/2010/main" val="194146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392" y="940526"/>
            <a:ext cx="5169126" cy="6583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Wired Equivalent “Privacy”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15758"/>
            <a:ext cx="393223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7704" y="6191038"/>
            <a:ext cx="670560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</a:t>
            </a: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t="47600" b="47600"/>
          <a:stretch/>
        </p:blipFill>
        <p:spPr>
          <a:xfrm>
            <a:off x="20" y="10"/>
            <a:ext cx="12191980" cy="658358"/>
          </a:xfrm>
          <a:noFill/>
        </p:spPr>
      </p:pic>
      <p:pic>
        <p:nvPicPr>
          <p:cNvPr id="3074" name="Picture 2" descr="Wired Equivalent Privacy - Wikipedia">
            <a:extLst>
              <a:ext uri="{FF2B5EF4-FFF2-40B4-BE49-F238E27FC236}">
                <a16:creationId xmlns:a16="http://schemas.microsoft.com/office/drawing/2014/main" id="{9918CC99-BF7B-5B3F-EB67-7AB31028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00" y="2642750"/>
            <a:ext cx="5311910" cy="304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7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392" y="940526"/>
            <a:ext cx="5169126" cy="6583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Wired Equivalent “Privacy”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15758"/>
            <a:ext cx="393223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7704" y="6191038"/>
            <a:ext cx="670560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</a:t>
            </a: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t="47600" b="47600"/>
          <a:stretch/>
        </p:blipFill>
        <p:spPr>
          <a:xfrm>
            <a:off x="20" y="10"/>
            <a:ext cx="12191980" cy="658358"/>
          </a:xfrm>
          <a:noFill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A13AF4C-C298-0ADA-E0C5-66A5F56E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36" y="1548630"/>
            <a:ext cx="5953254" cy="51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6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470" y="953204"/>
            <a:ext cx="4915060" cy="6583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Wired Equivalent “Privacy”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461" y="1809619"/>
            <a:ext cx="4550664" cy="47116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24-bit IV (initialization vector) is used along with the shared key in the RC4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IV is the only thing that changes in each packet…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IV is eventually used more than once – a BIG no </a:t>
            </a:r>
            <a:r>
              <a:rPr lang="en-US" sz="1800" dirty="0" err="1">
                <a:solidFill>
                  <a:schemeClr val="tx1"/>
                </a:solidFill>
              </a:rPr>
              <a:t>no</a:t>
            </a:r>
            <a:r>
              <a:rPr lang="en-US" sz="1800" dirty="0">
                <a:solidFill>
                  <a:schemeClr val="tx1"/>
                </a:solidFill>
              </a:rPr>
              <a:t> in cryptography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If we can get the same ciphertexts from the same key stream, we can statistically attack to recover the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With a large amount of captured IVs, we can break 24-bit IV in minutes and obtain the shared key!</a:t>
            </a:r>
            <a:endParaRPr lang="en-US" sz="1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7704" y="6191038"/>
            <a:ext cx="670560" cy="6766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</a:t>
            </a:r>
            <a:fld id="{8058A7CE-F400-7B46-9E16-10D36E8C32F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t="47600" b="47600"/>
          <a:stretch/>
        </p:blipFill>
        <p:spPr>
          <a:xfrm>
            <a:off x="20" y="10"/>
            <a:ext cx="12191980" cy="658358"/>
          </a:xfrm>
          <a:noFill/>
        </p:spPr>
      </p:pic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CBE938E-8651-CE9F-D9BA-0A3C5F635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2" y="3093650"/>
            <a:ext cx="7404327" cy="18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AACD61EC95634F9B8B1CFF1661F29F" ma:contentTypeVersion="10" ma:contentTypeDescription="Create a new document." ma:contentTypeScope="" ma:versionID="53d0d8d32dc10643d07d744afb03198b">
  <xsd:schema xmlns:xsd="http://www.w3.org/2001/XMLSchema" xmlns:xs="http://www.w3.org/2001/XMLSchema" xmlns:p="http://schemas.microsoft.com/office/2006/metadata/properties" xmlns:ns3="c8201f3c-2afd-4128-89fa-6b4e051bd835" targetNamespace="http://schemas.microsoft.com/office/2006/metadata/properties" ma:root="true" ma:fieldsID="df096c7b06804464d15d58647903db7b" ns3:_="">
    <xsd:import namespace="c8201f3c-2afd-4128-89fa-6b4e051bd8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1f3c-2afd-4128-89fa-6b4e051bd8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201f3c-2afd-4128-89fa-6b4e051bd83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1E7494-9CD7-4059-B340-DF4FEF999E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201f3c-2afd-4128-89fa-6b4e051bd8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B385D8-F902-4922-8FBA-406E7ED219F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c8201f3c-2afd-4128-89fa-6b4e051bd83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1684</TotalTime>
  <Words>1297</Words>
  <PresentationFormat>Widescreen</PresentationFormat>
  <Paragraphs>175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Abadi</vt:lpstr>
      <vt:lpstr>Arial</vt:lpstr>
      <vt:lpstr>Avenir Next LT Pro</vt:lpstr>
      <vt:lpstr>Calibri</vt:lpstr>
      <vt:lpstr>Posterama</vt:lpstr>
      <vt:lpstr>Sabon Next LT</vt:lpstr>
      <vt:lpstr>Office Theme</vt:lpstr>
      <vt:lpstr>Wireless Insecurity: Breaking the Barrier to Entry</vt:lpstr>
      <vt:lpstr>READ_ME</vt:lpstr>
      <vt:lpstr>PowerPoint Presentation</vt:lpstr>
      <vt:lpstr>Whoami /all</vt:lpstr>
      <vt:lpstr>WEP</vt:lpstr>
      <vt:lpstr>Wired Equivalent Privacy</vt:lpstr>
      <vt:lpstr>Wired Equivalent “Privacy”</vt:lpstr>
      <vt:lpstr>Wired Equivalent “Privacy”</vt:lpstr>
      <vt:lpstr>Wired Equivalent “Privacy”</vt:lpstr>
      <vt:lpstr>Defensive Strategies</vt:lpstr>
      <vt:lpstr>PowerPoint Presentation</vt:lpstr>
      <vt:lpstr>WPS</vt:lpstr>
      <vt:lpstr>Wi-Fi Protected Setup</vt:lpstr>
      <vt:lpstr>Wi-Fi Protected Setup</vt:lpstr>
      <vt:lpstr>Wi-Fi Protected Setup</vt:lpstr>
      <vt:lpstr>Wi-Fi Protected Setup 2.0</vt:lpstr>
      <vt:lpstr>Wi-Fi Protected Setup 2.0</vt:lpstr>
      <vt:lpstr>Wi-Fi Protected Setup 2.0</vt:lpstr>
      <vt:lpstr>Defensive Strategies</vt:lpstr>
      <vt:lpstr>PowerPoint Presentation</vt:lpstr>
      <vt:lpstr>WPA</vt:lpstr>
      <vt:lpstr>Wi-Fi Protected Access</vt:lpstr>
      <vt:lpstr>The Handshake (High Overview)</vt:lpstr>
      <vt:lpstr>The Method</vt:lpstr>
      <vt:lpstr>You WILL Shake Hands!</vt:lpstr>
      <vt:lpstr>Defensive Strategies</vt:lpstr>
      <vt:lpstr>PowerPoint Presentation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2023-05-18T04:05:42Z</dcterms:created>
  <dcterms:modified xsi:type="dcterms:W3CDTF">2023-05-20T03:10:35Z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0x010100C0AACD61EC95634F9B8B1CFF1661F29F</vt:lpwstr>
  </property>
</Properties>
</file>